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258" r:id="rId7"/>
    <p:sldId id="295" r:id="rId8"/>
    <p:sldId id="264" r:id="rId9"/>
    <p:sldId id="289" r:id="rId10"/>
    <p:sldId id="297" r:id="rId11"/>
    <p:sldId id="296" r:id="rId12"/>
    <p:sldId id="298" r:id="rId13"/>
    <p:sldId id="262" r:id="rId14"/>
    <p:sldId id="278" r:id="rId15"/>
    <p:sldId id="299" r:id="rId16"/>
    <p:sldId id="293" r:id="rId17"/>
    <p:sldId id="290" r:id="rId18"/>
    <p:sldId id="300" r:id="rId19"/>
    <p:sldId id="275" r:id="rId20"/>
    <p:sldId id="276" r:id="rId21"/>
    <p:sldId id="292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4A91313-2526-4698-87D3-41571A9E5410}">
          <p14:sldIdLst>
            <p14:sldId id="256"/>
            <p14:sldId id="261"/>
            <p14:sldId id="258"/>
            <p14:sldId id="295"/>
            <p14:sldId id="264"/>
            <p14:sldId id="289"/>
            <p14:sldId id="297"/>
            <p14:sldId id="296"/>
            <p14:sldId id="298"/>
            <p14:sldId id="262"/>
            <p14:sldId id="278"/>
            <p14:sldId id="299"/>
            <p14:sldId id="293"/>
            <p14:sldId id="290"/>
            <p14:sldId id="300"/>
            <p14:sldId id="275"/>
            <p14:sldId id="276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 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A-4D05-A010-17339DC9B7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</c:spPr>
        </c:majorGridlines>
        <c:numFmt formatCode="#\ ##0\ &quot;€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53-449F-8EEE-DAFE02C9D55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53-449F-8EEE-DAFE02C9D55A}"/>
              </c:ext>
            </c:extLst>
          </c:dPt>
          <c:dPt>
            <c:idx val="2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53-449F-8EEE-DAFE02C9D55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053-449F-8EEE-DAFE02C9D55A}"/>
              </c:ext>
            </c:extLst>
          </c:dPt>
          <c:cat>
            <c:strRef>
              <c:f>Sheet1!$A$2:$A$5</c:f>
              <c:strCache>
                <c:ptCount val="4"/>
                <c:pt idx="0">
                  <c:v>Partie 1</c:v>
                </c:pt>
                <c:pt idx="1">
                  <c:v>Partie 2</c:v>
                </c:pt>
                <c:pt idx="2">
                  <c:v>Partie 3</c:v>
                </c:pt>
                <c:pt idx="3">
                  <c:v>Partie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053-449F-8EEE-DAFE02C9D5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FD-4EB0-96B7-77E7434B1C7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FD-4EB0-96B7-77E7434B1C7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FD-4EB0-96B7-77E7434B1C75}"/>
              </c:ext>
            </c:extLst>
          </c:dPt>
          <c:dPt>
            <c:idx val="3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FD-4EB0-96B7-77E7434B1C75}"/>
              </c:ext>
            </c:extLst>
          </c:dPt>
          <c:cat>
            <c:strRef>
              <c:f>Sheet1!$A$2:$A$5</c:f>
              <c:strCache>
                <c:ptCount val="4"/>
                <c:pt idx="0">
                  <c:v>Partie 1</c:v>
                </c:pt>
                <c:pt idx="1">
                  <c:v>Partie 2</c:v>
                </c:pt>
                <c:pt idx="2">
                  <c:v>Partie 3</c:v>
                </c:pt>
                <c:pt idx="3">
                  <c:v>Partie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FD-4EB0-96B7-77E7434B1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DE-4407-9084-86239413ECE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DE-4407-9084-86239413ECE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8DE-4407-9084-86239413ECEC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8DE-4407-9084-86239413ECEC}"/>
              </c:ext>
            </c:extLst>
          </c:dPt>
          <c:cat>
            <c:strRef>
              <c:f>Sheet1!$A$2:$A$5</c:f>
              <c:strCache>
                <c:ptCount val="4"/>
                <c:pt idx="0">
                  <c:v>Partie 1</c:v>
                </c:pt>
                <c:pt idx="1">
                  <c:v>Partie 2</c:v>
                </c:pt>
                <c:pt idx="2">
                  <c:v>Partie 3</c:v>
                </c:pt>
                <c:pt idx="3">
                  <c:v>Partie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DE-4407-9084-86239413EC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2F-44F6-B0B4-AE7D2AD35A4D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2F-44F6-B0B4-AE7D2AD35A4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2F-44F6-B0B4-AE7D2AD35A4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D2F-44F6-B0B4-AE7D2AD35A4D}"/>
              </c:ext>
            </c:extLst>
          </c:dPt>
          <c:cat>
            <c:strRef>
              <c:f>Sheet1!$A$2:$A$5</c:f>
              <c:strCache>
                <c:ptCount val="4"/>
                <c:pt idx="0">
                  <c:v>Partie 1</c:v>
                </c:pt>
                <c:pt idx="1">
                  <c:v>Partie 2</c:v>
                </c:pt>
                <c:pt idx="2">
                  <c:v>Partie 3</c:v>
                </c:pt>
                <c:pt idx="3">
                  <c:v>Partie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D2F-44F6-B0B4-AE7D2AD35A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15/12/2022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510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4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88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236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09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15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6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4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61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44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74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90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2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que et table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au graphique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fr-FR" noProof="0"/>
              <a:t>Cliquez sur l’icône pour ajouter un graphique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701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jet.net/archives/V5/i3/IRJET-V5I3218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ieeexplore.ieee.org/document/9791698/authors#authors" TargetMode="External"/><Relationship Id="rId4" Type="http://schemas.openxmlformats.org/officeDocument/2006/relationships/hyperlink" Target="https://vciba.springeropen.com/articles/10.1186/s42492-019-0016-7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8051" y="3193616"/>
            <a:ext cx="6998875" cy="1122202"/>
          </a:xfrm>
        </p:spPr>
        <p:txBody>
          <a:bodyPr rtlCol="0"/>
          <a:lstStyle/>
          <a:p>
            <a:pPr rtl="0"/>
            <a:r>
              <a:rPr lang="fr-FR" dirty="0" err="1"/>
              <a:t>Denoising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character</a:t>
            </a:r>
            <a:r>
              <a:rPr lang="fr-FR" dirty="0"/>
              <a:t>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7489" y="6158020"/>
            <a:ext cx="4941770" cy="396660"/>
          </a:xfrm>
        </p:spPr>
        <p:txBody>
          <a:bodyPr rtlCol="0"/>
          <a:lstStyle/>
          <a:p>
            <a:pPr rtl="0"/>
            <a:r>
              <a:rPr lang="fr-FR" dirty="0"/>
              <a:t>Maxence </a:t>
            </a:r>
            <a:r>
              <a:rPr lang="fr-FR" dirty="0" err="1"/>
              <a:t>Vandendorpe</a:t>
            </a:r>
            <a:r>
              <a:rPr lang="fr-FR" dirty="0"/>
              <a:t>, Hugo Vanhille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9E4769A1-5D2D-4117-B39D-AF4C947E2D5E}"/>
              </a:ext>
            </a:extLst>
          </p:cNvPr>
          <p:cNvSpPr txBox="1">
            <a:spLocks/>
          </p:cNvSpPr>
          <p:nvPr/>
        </p:nvSpPr>
        <p:spPr>
          <a:xfrm>
            <a:off x="4408051" y="4922070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VE556, Image </a:t>
            </a:r>
            <a:r>
              <a:rPr lang="fr-FR" sz="2000" dirty="0" err="1"/>
              <a:t>Processing</a:t>
            </a:r>
            <a:r>
              <a:rPr lang="fr-FR" sz="2000" dirty="0"/>
              <a:t>,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presentation</a:t>
            </a:r>
            <a:r>
              <a:rPr lang="fr-FR" sz="2000" dirty="0"/>
              <a:t> </a:t>
            </a:r>
          </a:p>
        </p:txBody>
      </p:sp>
      <p:pic>
        <p:nvPicPr>
          <p:cNvPr id="1026" name="Picture 2" descr="UM-SJTU JI">
            <a:extLst>
              <a:ext uri="{FF2B5EF4-FFF2-40B4-BE49-F238E27FC236}">
                <a16:creationId xmlns:a16="http://schemas.microsoft.com/office/drawing/2014/main" id="{8D4697D6-1781-42D8-94AF-C4A352F5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27" y="435559"/>
            <a:ext cx="3807079" cy="6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e la date 79">
            <a:extLst>
              <a:ext uri="{FF2B5EF4-FFF2-40B4-BE49-F238E27FC236}">
                <a16:creationId xmlns:a16="http://schemas.microsoft.com/office/drawing/2014/main" id="{14E62AE6-B916-45CE-BEDF-6A5535206C6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dirty="0">
                <a:solidFill>
                  <a:schemeClr val="tx1">
                    <a:tint val="75000"/>
                  </a:schemeClr>
                </a:solidFill>
              </a:rPr>
              <a:t>16/12/2022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spatial </a:t>
            </a:r>
            <a:r>
              <a:rPr lang="fr-FR" dirty="0" err="1"/>
              <a:t>Filters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1410" y="2139857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14399" y="2638335"/>
            <a:ext cx="3450321" cy="307777"/>
          </a:xfrm>
        </p:spPr>
        <p:txBody>
          <a:bodyPr rtlCol="0"/>
          <a:lstStyle/>
          <a:p>
            <a:pPr rtl="0"/>
            <a:r>
              <a:rPr lang="fr-FR" dirty="0"/>
              <a:t>Convolve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NxM</a:t>
            </a:r>
            <a:r>
              <a:rPr lang="fr-FR" dirty="0"/>
              <a:t> matrix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8514" y="2139857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8653" y="2647082"/>
            <a:ext cx="4031030" cy="1057308"/>
          </a:xfrm>
        </p:spPr>
        <p:txBody>
          <a:bodyPr rtlCol="0"/>
          <a:lstStyle/>
          <a:p>
            <a:pPr rtl="0"/>
            <a:r>
              <a:rPr lang="fr-FR" dirty="0"/>
              <a:t>Notre public cible est la génération Z (18-25 ans)</a:t>
            </a:r>
          </a:p>
          <a:p>
            <a:pPr rtl="0"/>
            <a:endParaRPr lang="fr-FR" dirty="0"/>
          </a:p>
        </p:txBody>
      </p:sp>
      <p:sp>
        <p:nvSpPr>
          <p:cNvPr id="80" name="Espace réservé de la date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16/12/2022</a:t>
            </a:r>
          </a:p>
        </p:txBody>
      </p:sp>
      <p:sp>
        <p:nvSpPr>
          <p:cNvPr id="81" name="Espace réservé du pied de page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1647617-D2D5-4C38-909C-23181EE5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998" y="3576292"/>
            <a:ext cx="1106527" cy="212793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C4CF6EE-D69E-42A5-892B-0935642F1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3576292"/>
            <a:ext cx="1106527" cy="209010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6B14A1-8FBF-44EB-9C12-E51A114C4D88}"/>
              </a:ext>
            </a:extLst>
          </p:cNvPr>
          <p:cNvSpPr txBox="1"/>
          <p:nvPr/>
        </p:nvSpPr>
        <p:spPr>
          <a:xfrm>
            <a:off x="4305670" y="5761331"/>
            <a:ext cx="179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noisy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D27C374-2D88-413E-919E-11B4F2166A1A}"/>
              </a:ext>
            </a:extLst>
          </p:cNvPr>
          <p:cNvSpPr txBox="1"/>
          <p:nvPr/>
        </p:nvSpPr>
        <p:spPr>
          <a:xfrm>
            <a:off x="6540072" y="5704229"/>
            <a:ext cx="179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Denoised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 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Spatial frequency filtering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39"/>
            <a:ext cx="5657147" cy="887375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Apply Low pass filter using fast fourier transform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The noise is removed by deciding a cut-off frequency and adapting a frequency domain filter</a:t>
            </a:r>
            <a:endParaRPr lang="fr-FR" noProof="1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9680" y="396924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Wavelet domain filtering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9254" y="4298669"/>
            <a:ext cx="5905802" cy="1424557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Apply DWT to get</a:t>
            </a:r>
            <a:r>
              <a:rPr lang="en-US" dirty="0"/>
              <a:t> small number of coefficients having high Signal to Noise Ratio (SNR)</a:t>
            </a:r>
            <a:endParaRPr lang="fr-FR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dirty="0"/>
              <a:t>Remove the coefficients with low SNR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noProof="1"/>
              <a:t>Apply inverse DWT</a:t>
            </a:r>
            <a:endParaRPr lang="fr-FR" noProof="1"/>
          </a:p>
        </p:txBody>
      </p:sp>
      <p:sp>
        <p:nvSpPr>
          <p:cNvPr id="32" name="Espace réservé de la date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F49D52-64B3-4ED8-880F-63D03AEEA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7" t="23689" r="63738" b="40582"/>
          <a:stretch/>
        </p:blipFill>
        <p:spPr>
          <a:xfrm>
            <a:off x="1420427" y="384404"/>
            <a:ext cx="1908699" cy="24502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0B31D91-B02C-4F4A-B5FF-D1389A25D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13" t="24475" r="36432" b="40905"/>
          <a:stretch/>
        </p:blipFill>
        <p:spPr>
          <a:xfrm>
            <a:off x="1420427" y="3288537"/>
            <a:ext cx="1908699" cy="237413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A7A1E55-F43E-4546-9DD3-5DAE91271220}"/>
              </a:ext>
            </a:extLst>
          </p:cNvPr>
          <p:cNvSpPr txBox="1"/>
          <p:nvPr/>
        </p:nvSpPr>
        <p:spPr>
          <a:xfrm>
            <a:off x="1479611" y="2934849"/>
            <a:ext cx="179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noisy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171EC5-E1C4-465C-8B20-CA3E78F3B014}"/>
              </a:ext>
            </a:extLst>
          </p:cNvPr>
          <p:cNvSpPr txBox="1"/>
          <p:nvPr/>
        </p:nvSpPr>
        <p:spPr>
          <a:xfrm>
            <a:off x="1479611" y="5723227"/>
            <a:ext cx="179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Denoised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 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wavelet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transform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31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 rtlCol="0"/>
          <a:lstStyle/>
          <a:p>
            <a:pPr rtl="0"/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75" name="Espace réservé du texte 74">
            <a:extLst>
              <a:ext uri="{FF2B5EF4-FFF2-40B4-BE49-F238E27FC236}">
                <a16:creationId xmlns:a16="http://schemas.microsoft.com/office/drawing/2014/main" id="{5425916A-A2C0-45C3-9A48-E48DEB97F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/>
          <a:lstStyle/>
          <a:p>
            <a:pPr rtl="0"/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graphicFrame>
        <p:nvGraphicFramePr>
          <p:cNvPr id="53" name="Tableau 50">
            <a:extLst>
              <a:ext uri="{FF2B5EF4-FFF2-40B4-BE49-F238E27FC236}">
                <a16:creationId xmlns:a16="http://schemas.microsoft.com/office/drawing/2014/main" id="{7EB17215-3702-4854-86F9-086DB8BCA17E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123821867"/>
              </p:ext>
            </p:extLst>
          </p:nvPr>
        </p:nvGraphicFramePr>
        <p:xfrm>
          <a:off x="838200" y="2286000"/>
          <a:ext cx="6099051" cy="3713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63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28404315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2987712514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1068233346"/>
                    </a:ext>
                  </a:extLst>
                </a:gridCol>
                <a:gridCol w="113010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r" rtl="0"/>
                      <a:r>
                        <a:rPr lang="fr-FR" sz="1400" b="0" cap="all" spc="15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Indicateurs clés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fr-FR" sz="1400" b="0" cap="all" spc="150" baseline="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endParaRPr lang="fr-FR" sz="12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Clients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Commandes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Chiffre d’affaires brut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Chiffre d’affaires net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Chiffre d’affaires par an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Espace réservé du contenu 13" descr="Chart">
            <a:extLst>
              <a:ext uri="{FF2B5EF4-FFF2-40B4-BE49-F238E27FC236}">
                <a16:creationId xmlns:a16="http://schemas.microsoft.com/office/drawing/2014/main" id="{7ABA8BE0-D220-493F-8E67-B879F0F593AF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90003838"/>
              </p:ext>
            </p:extLst>
          </p:nvPr>
        </p:nvGraphicFramePr>
        <p:xfrm>
          <a:off x="7858125" y="2779713"/>
          <a:ext cx="3148013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7387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 dirty="0"/>
              <a:t>DNN </a:t>
            </a:r>
            <a:r>
              <a:rPr lang="fr-FR" dirty="0" err="1"/>
              <a:t>Deep</a:t>
            </a:r>
            <a:r>
              <a:rPr lang="fr-FR" dirty="0"/>
              <a:t> Neural Network</a:t>
            </a:r>
          </a:p>
        </p:txBody>
      </p:sp>
      <p:graphicFrame>
        <p:nvGraphicFramePr>
          <p:cNvPr id="58" name="Espace réservé du contenu 57" title="Graphique du financement">
            <a:extLst>
              <a:ext uri="{FF2B5EF4-FFF2-40B4-BE49-F238E27FC236}">
                <a16:creationId xmlns:a16="http://schemas.microsoft.com/office/drawing/2014/main" id="{0231F8BC-AEBA-4843-9F73-E06265724EAB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836598340"/>
              </p:ext>
            </p:extLst>
          </p:nvPr>
        </p:nvGraphicFramePr>
        <p:xfrm>
          <a:off x="1074738" y="2370138"/>
          <a:ext cx="1857375" cy="166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A4739B-8DE9-4523-8034-4E83861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88813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XX %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487CCC0-D329-4C1F-A1CD-04930A23C5C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rtlCol="0"/>
          <a:lstStyle/>
          <a:p>
            <a:pPr rtl="0"/>
            <a:r>
              <a:rPr lang="fr-FR" dirty="0"/>
              <a:t>No noise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CF2BB3-1E12-4189-9F5F-EF136C62E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rtlCol="0"/>
          <a:lstStyle/>
          <a:p>
            <a:pPr rtl="0"/>
            <a:r>
              <a:rPr lang="fr-FR" dirty="0"/>
              <a:t>Montant obtenu auprès d’autres investisseurs</a:t>
            </a:r>
          </a:p>
        </p:txBody>
      </p:sp>
      <p:graphicFrame>
        <p:nvGraphicFramePr>
          <p:cNvPr id="59" name="Espace réservé du contenu 58" title="Graphique du financement">
            <a:extLst>
              <a:ext uri="{FF2B5EF4-FFF2-40B4-BE49-F238E27FC236}">
                <a16:creationId xmlns:a16="http://schemas.microsoft.com/office/drawing/2014/main" id="{AD7D64AB-F97A-41F1-B2E8-66B1E245043A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212964288"/>
              </p:ext>
            </p:extLst>
          </p:nvPr>
        </p:nvGraphicFramePr>
        <p:xfrm>
          <a:off x="3805238" y="2370138"/>
          <a:ext cx="1857375" cy="166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8145D0E-892D-492B-8AD6-551CF27DD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62665" y="3788813"/>
            <a:ext cx="2342205" cy="804859"/>
          </a:xfrm>
        </p:spPr>
        <p:txBody>
          <a:bodyPr rtlCol="0"/>
          <a:lstStyle/>
          <a:p>
            <a:pPr rtl="0"/>
            <a:r>
              <a:rPr lang="fr-FR" dirty="0"/>
              <a:t>XX %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4E62770-EE0A-4D83-B50E-CD8680560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rtlCol="0"/>
          <a:lstStyle/>
          <a:p>
            <a:pPr rtl="0"/>
            <a:r>
              <a:rPr lang="fr-FR" dirty="0"/>
              <a:t>SMSE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D3951E-8DE6-4BA9-B9BA-CFCDF432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rtlCol="0"/>
          <a:lstStyle/>
          <a:p>
            <a:pPr rtl="0"/>
            <a:r>
              <a:rPr lang="fr-FR" dirty="0"/>
              <a:t>Revenus provenant de la location de biens</a:t>
            </a:r>
          </a:p>
        </p:txBody>
      </p:sp>
      <p:graphicFrame>
        <p:nvGraphicFramePr>
          <p:cNvPr id="60" name="Espace réservé du contenu 59" title="Graphique du financement">
            <a:extLst>
              <a:ext uri="{FF2B5EF4-FFF2-40B4-BE49-F238E27FC236}">
                <a16:creationId xmlns:a16="http://schemas.microsoft.com/office/drawing/2014/main" id="{81BCDC44-04F0-4390-B965-A86C88176708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4003867692"/>
              </p:ext>
            </p:extLst>
          </p:nvPr>
        </p:nvGraphicFramePr>
        <p:xfrm>
          <a:off x="6529388" y="2370138"/>
          <a:ext cx="1857375" cy="166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66E4F1A-AD73-4086-B578-235F0B9F1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XX %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AB421C5-B6AC-48B8-8AEB-AB16AAE5010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rtlCol="0"/>
          <a:lstStyle/>
          <a:p>
            <a:pPr rtl="0"/>
            <a:r>
              <a:rPr lang="fr-FR" dirty="0"/>
              <a:t>…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345C82A0-3F56-47BD-9FB2-6B56DA715F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rtlCol="0"/>
          <a:lstStyle/>
          <a:p>
            <a:pPr rtl="0"/>
            <a:r>
              <a:rPr lang="fr-FR" dirty="0"/>
              <a:t>Nombre d’actions converties en Euros</a:t>
            </a:r>
          </a:p>
          <a:p>
            <a:pPr rtl="0"/>
            <a:endParaRPr lang="fr-FR" noProof="1"/>
          </a:p>
        </p:txBody>
      </p:sp>
      <p:graphicFrame>
        <p:nvGraphicFramePr>
          <p:cNvPr id="61" name="Espace réservé du contenu 60" title="Graphique du financement">
            <a:extLst>
              <a:ext uri="{FF2B5EF4-FFF2-40B4-BE49-F238E27FC236}">
                <a16:creationId xmlns:a16="http://schemas.microsoft.com/office/drawing/2014/main" id="{D78C801B-5A42-4B88-AF2C-A3C45CD69E2E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430826560"/>
              </p:ext>
            </p:extLst>
          </p:nvPr>
        </p:nvGraphicFramePr>
        <p:xfrm>
          <a:off x="9259888" y="2370138"/>
          <a:ext cx="1857375" cy="166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70E657A-85D8-48A8-B017-274F0C32C5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023074" y="3788457"/>
            <a:ext cx="2330726" cy="804859"/>
          </a:xfrm>
        </p:spPr>
        <p:txBody>
          <a:bodyPr rtlCol="0"/>
          <a:lstStyle/>
          <a:p>
            <a:pPr rtl="0"/>
            <a:r>
              <a:rPr lang="fr-FR" dirty="0"/>
              <a:t>XX %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025753CB-8973-4FAE-BB5D-5CC96CE338D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rtlCol="0"/>
          <a:lstStyle/>
          <a:p>
            <a:pPr rtl="0"/>
            <a:r>
              <a:rPr lang="fr-FR" dirty="0"/>
              <a:t>…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69F9DEC9-77BC-482D-ACFB-0F2B6DC65F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rtlCol="0"/>
          <a:lstStyle/>
          <a:p>
            <a:pPr rtl="0"/>
            <a:r>
              <a:rPr lang="fr-FR" noProof="1"/>
              <a:t>Liquidités dont nous disposons</a:t>
            </a:r>
          </a:p>
          <a:p>
            <a:pPr rtl="0"/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63C171-5812-4E79-804A-ED04E1BD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D8A4DC-ECAA-4D59-BE12-EBEDDE9E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82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02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/>
          <a:lstStyle/>
          <a:p>
            <a:pPr rtl="0"/>
            <a:r>
              <a:rPr lang="fr-FR" dirty="0" err="1"/>
              <a:t>Improvements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256933"/>
            <a:ext cx="5763577" cy="1644344"/>
          </a:xfr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CNN </a:t>
            </a:r>
            <a:r>
              <a:rPr lang="fr-FR" sz="2000" dirty="0" err="1"/>
              <a:t>denoising</a:t>
            </a:r>
            <a:endParaRPr lang="fr-FR" sz="2000" dirty="0"/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Use more types of noises</a:t>
            </a:r>
          </a:p>
          <a:p>
            <a:pPr marL="285750" indent="-285750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Combine more types of </a:t>
            </a:r>
            <a:r>
              <a:rPr lang="fr-FR" sz="2000" dirty="0" err="1"/>
              <a:t>methods</a:t>
            </a:r>
            <a:endParaRPr lang="fr-FR" sz="2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7095" y="1469263"/>
            <a:ext cx="4179570" cy="1524735"/>
          </a:xfrm>
        </p:spPr>
        <p:txBody>
          <a:bodyPr rtlCol="0"/>
          <a:lstStyle/>
          <a:p>
            <a:pPr rtl="0"/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095" y="3238103"/>
            <a:ext cx="7430609" cy="2630037"/>
          </a:xfrm>
        </p:spPr>
        <p:txBody>
          <a:bodyPr rtlCol="0">
            <a:normAutofit/>
          </a:bodyPr>
          <a:lstStyle/>
          <a:p>
            <a:pPr rtl="0"/>
            <a:r>
              <a:rPr lang="en-US" sz="1050" dirty="0">
                <a:latin typeface="Arial" panose="020B0604020202020204" pitchFamily="34" charset="0"/>
              </a:rPr>
              <a:t>[1]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Shyam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 G.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Dafe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 and Shubham S. </a:t>
            </a:r>
            <a:r>
              <a:rPr lang="en-US" sz="1050" b="0" i="0" dirty="0" err="1">
                <a:effectLst/>
                <a:latin typeface="Arial" panose="020B0604020202020204" pitchFamily="34" charset="0"/>
              </a:rPr>
              <a:t>Chavhan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. Optical Character Recognition Using Image Processing. 2018.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US" sz="1050" b="0" i="0" dirty="0">
                <a:effectLst/>
                <a:latin typeface="Courier New" panose="02070309020205020404" pitchFamily="49" charset="0"/>
                <a:hlinkClick r:id="rId3"/>
              </a:rPr>
              <a:t>https://www.irjet.net/archives/V5/i3/IRJET-V5I3218.pdf</a:t>
            </a:r>
            <a:r>
              <a:rPr lang="en-US" sz="105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en-US" sz="1000" dirty="0">
                <a:latin typeface="Arial" panose="020B0604020202020204" pitchFamily="34" charset="0"/>
              </a:rPr>
              <a:t>[2]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Linwei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Fan,Fan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Zhang,Hui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Fan and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Caiming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Zhang. “Brief review of image denoising techniques”. In: (2019).</a:t>
            </a:r>
            <a:br>
              <a:rPr lang="en-US" sz="1000" dirty="0"/>
            </a:br>
            <a:r>
              <a:rPr lang="en-US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US" sz="1000" b="0" i="0" dirty="0">
                <a:effectLst/>
                <a:latin typeface="Courier New" panose="02070309020205020404" pitchFamily="49" charset="0"/>
                <a:hlinkClick r:id="rId4"/>
              </a:rPr>
              <a:t>https://vciba.springeropen.com/articles/10.1186/s42492-019-0016-7</a:t>
            </a:r>
            <a:endParaRPr lang="en-US" sz="1000" b="0" i="0" dirty="0">
              <a:effectLst/>
              <a:latin typeface="Courier New" panose="02070309020205020404" pitchFamily="49" charset="0"/>
            </a:endParaRPr>
          </a:p>
          <a:p>
            <a:pPr rtl="0"/>
            <a:r>
              <a:rPr lang="fr-FR" sz="1000" dirty="0">
                <a:latin typeface="Arial" panose="020B0604020202020204" pitchFamily="34" charset="0"/>
              </a:rPr>
              <a:t>[3]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Raghunath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Dey,Rakesh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Chandra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Balabantaray,Surajit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Mohanty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Debabrata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Singh,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Marimuthu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Karuppiah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,</a:t>
            </a:r>
            <a:br>
              <a:rPr lang="fr-FR" sz="1000" dirty="0"/>
            </a:br>
            <a:r>
              <a:rPr lang="fr-FR" sz="1000" b="0" i="0" dirty="0">
                <a:effectLst/>
                <a:latin typeface="Arial" panose="020B0604020202020204" pitchFamily="34" charset="0"/>
              </a:rPr>
              <a:t>and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Debabrata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Samanta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 “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Approach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Preprocessing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in Offline Optical </a:t>
            </a:r>
            <a:r>
              <a:rPr lang="fr-FR" sz="1000" b="0" i="0" dirty="0" err="1">
                <a:effectLst/>
                <a:latin typeface="Arial" panose="020B0604020202020204" pitchFamily="34" charset="0"/>
              </a:rPr>
              <a:t>Character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 Recognition (OCR)”.</a:t>
            </a:r>
            <a:br>
              <a:rPr lang="fr-FR" sz="1000" dirty="0"/>
            </a:br>
            <a:r>
              <a:rPr lang="fr-FR" sz="1000" b="0" i="0" dirty="0">
                <a:effectLst/>
                <a:latin typeface="Arial" panose="020B0604020202020204" pitchFamily="34" charset="0"/>
              </a:rPr>
              <a:t>In: (2022). url: </a:t>
            </a:r>
            <a:r>
              <a:rPr lang="fr-FR" sz="1000" b="0" i="0" dirty="0">
                <a:effectLst/>
                <a:latin typeface="Courier New" panose="02070309020205020404" pitchFamily="49" charset="0"/>
                <a:hlinkClick r:id="rId5"/>
              </a:rPr>
              <a:t>https://ieeexplore.ieee.org/document/9791698/authors#authors</a:t>
            </a:r>
            <a:r>
              <a:rPr lang="fr-FR" sz="1000" b="0" i="0" dirty="0">
                <a:effectLst/>
                <a:latin typeface="Arial" panose="020B0604020202020204" pitchFamily="34" charset="0"/>
              </a:rPr>
              <a:t>.</a:t>
            </a:r>
            <a:r>
              <a:rPr lang="en-US" sz="8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fr-FR" sz="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fr-FR"/>
              <a:t>Comparaison des marchés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3675" y="3105711"/>
            <a:ext cx="1670830" cy="823912"/>
          </a:xfrm>
        </p:spPr>
        <p:txBody>
          <a:bodyPr rtlCol="0"/>
          <a:lstStyle/>
          <a:p>
            <a:pPr rtl="0"/>
            <a:r>
              <a:rPr lang="fr-FR" sz="2700" dirty="0"/>
              <a:t>3 Mds €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270661" y="3105711"/>
            <a:ext cx="1670830" cy="823912"/>
          </a:xfrm>
        </p:spPr>
        <p:txBody>
          <a:bodyPr rtlCol="0"/>
          <a:lstStyle/>
          <a:p>
            <a:pPr rtl="0"/>
            <a:r>
              <a:rPr lang="fr-FR" sz="2700" dirty="0"/>
              <a:t>2 Mds €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672245" y="3064615"/>
            <a:ext cx="1670830" cy="823912"/>
          </a:xfrm>
        </p:spPr>
        <p:txBody>
          <a:bodyPr rtlCol="0"/>
          <a:lstStyle/>
          <a:p>
            <a:pPr rtl="0"/>
            <a:r>
              <a:rPr lang="fr-FR" sz="2700"/>
              <a:t>1 Md €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Opportunité de créer</a:t>
            </a: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fr-FR" dirty="0"/>
              <a:t>Liberté de création</a:t>
            </a: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Faible concurrence</a:t>
            </a:r>
          </a:p>
        </p:txBody>
      </p:sp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Marché potentiel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/>
          <a:lstStyle/>
          <a:p>
            <a:pPr rtl="0"/>
            <a:r>
              <a:rPr lang="fr-FR"/>
              <a:t>Segment de marché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/>
          <a:lstStyle/>
          <a:p>
            <a:pPr rtl="0"/>
            <a:r>
              <a:rPr lang="fr-FR"/>
              <a:t>Part de marché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C22D8C-87A6-47AD-8D29-FBBA539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434808"/>
            <a:ext cx="4082142" cy="585788"/>
          </a:xfrm>
        </p:spPr>
        <p:txBody>
          <a:bodyPr rtlCol="0"/>
          <a:lstStyle/>
          <a:p>
            <a:pPr rtl="0"/>
            <a:r>
              <a:rPr lang="fr-FR" dirty="0"/>
              <a:t>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sz="1800" b="1" dirty="0"/>
              <a:t>Background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/>
              <a:t>Methods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38918" y="3633788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 err="1"/>
              <a:t>Results</a:t>
            </a:r>
            <a:endParaRPr lang="fr-FR" sz="1800" b="1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44697" y="4710113"/>
            <a:ext cx="2141764" cy="514350"/>
          </a:xfrm>
        </p:spPr>
        <p:txBody>
          <a:bodyPr rtlCol="0"/>
          <a:lstStyle/>
          <a:p>
            <a:pPr rtl="0"/>
            <a:r>
              <a:rPr lang="fr-FR" sz="1800" b="1" dirty="0"/>
              <a:t>Future </a:t>
            </a:r>
            <a:r>
              <a:rPr lang="fr-FR" sz="1800" b="1" dirty="0" err="1"/>
              <a:t>work</a:t>
            </a:r>
            <a:endParaRPr lang="fr-FR" sz="1800" b="1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4" y="1594477"/>
            <a:ext cx="6332547" cy="1175355"/>
          </a:xfrm>
        </p:spPr>
        <p:txBody>
          <a:bodyPr rtlCol="0">
            <a:normAutofit fontScale="77500" lnSpcReduction="20000"/>
          </a:bodyPr>
          <a:lstStyle/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/>
              <a:t>OCR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 err="1"/>
              <a:t>Denoising</a:t>
            </a:r>
            <a:r>
              <a:rPr lang="fr-FR" sz="2100" dirty="0"/>
              <a:t> Methods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/>
              <a:t>Project Goal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 err="1"/>
              <a:t>Dataset</a:t>
            </a:r>
            <a:endParaRPr lang="fr-FR" sz="2100" dirty="0"/>
          </a:p>
          <a:p>
            <a:pPr rtl="0"/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8343" y="4831903"/>
            <a:ext cx="5539095" cy="1010842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 err="1"/>
              <a:t>Improvements</a:t>
            </a:r>
            <a:endParaRPr lang="fr-FR" sz="1600" dirty="0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/>
          </a:p>
        </p:txBody>
      </p:sp>
      <p:sp>
        <p:nvSpPr>
          <p:cNvPr id="16" name="Espace réservé du texte 6">
            <a:extLst>
              <a:ext uri="{FF2B5EF4-FFF2-40B4-BE49-F238E27FC236}">
                <a16:creationId xmlns:a16="http://schemas.microsoft.com/office/drawing/2014/main" id="{6778F954-485A-44ED-ACE5-C57E138CA6FA}"/>
              </a:ext>
            </a:extLst>
          </p:cNvPr>
          <p:cNvSpPr txBox="1">
            <a:spLocks/>
          </p:cNvSpPr>
          <p:nvPr/>
        </p:nvSpPr>
        <p:spPr>
          <a:xfrm>
            <a:off x="5194987" y="2680246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Noise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Spatial </a:t>
            </a:r>
            <a:r>
              <a:rPr lang="fr-FR" sz="1600" dirty="0" err="1"/>
              <a:t>filters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Transform</a:t>
            </a:r>
            <a:r>
              <a:rPr lang="fr-FR" sz="1600" dirty="0"/>
              <a:t> </a:t>
            </a:r>
            <a:r>
              <a:rPr lang="fr-FR" sz="1600" dirty="0" err="1"/>
              <a:t>domain</a:t>
            </a:r>
            <a:r>
              <a:rPr lang="fr-FR" sz="1600" dirty="0"/>
              <a:t> </a:t>
            </a:r>
            <a:r>
              <a:rPr lang="fr-FR" sz="1600" dirty="0" err="1"/>
              <a:t>filtering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D4A4916E-218C-4366-8841-DD4F26732FB4}"/>
              </a:ext>
            </a:extLst>
          </p:cNvPr>
          <p:cNvSpPr txBox="1">
            <a:spLocks/>
          </p:cNvSpPr>
          <p:nvPr/>
        </p:nvSpPr>
        <p:spPr>
          <a:xfrm>
            <a:off x="5801412" y="3699272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Performance  </a:t>
            </a:r>
            <a:r>
              <a:rPr lang="fr-FR" sz="1600" dirty="0" err="1"/>
              <a:t>metrics</a:t>
            </a:r>
            <a:endParaRPr lang="fr-FR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err="1"/>
              <a:t>Character</a:t>
            </a:r>
            <a:r>
              <a:rPr lang="fr-FR" sz="1600" dirty="0"/>
              <a:t> recognition </a:t>
            </a:r>
            <a:r>
              <a:rPr lang="fr-FR" sz="1600" dirty="0" err="1"/>
              <a:t>with</a:t>
            </a:r>
            <a:r>
              <a:rPr lang="fr-FR" sz="1600" dirty="0"/>
              <a:t> NN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48B3C-0825-412C-A873-A8B86B85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Optical </a:t>
            </a:r>
            <a:r>
              <a:rPr lang="fr-FR" dirty="0" err="1"/>
              <a:t>character</a:t>
            </a:r>
            <a:r>
              <a:rPr lang="fr-FR" dirty="0"/>
              <a:t> recognition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6DF2C-B4A7-448F-B3EE-24E827D6B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 err="1"/>
              <a:t>Passport</a:t>
            </a:r>
            <a:r>
              <a:rPr lang="fr-FR" dirty="0"/>
              <a:t> recognition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B674B0-B032-4DAC-8092-1CB088309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plate recognition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658668-E0E9-4F41-80F5-FD2FF236CAF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fr-FR" dirty="0" err="1"/>
              <a:t>Converting</a:t>
            </a:r>
            <a:r>
              <a:rPr lang="fr-FR" dirty="0"/>
              <a:t> </a:t>
            </a:r>
            <a:r>
              <a:rPr lang="fr-FR" dirty="0" err="1"/>
              <a:t>handwritten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to digital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F12814AD-1D8D-4DBF-82E6-16E6E8B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B0B4D8D-C551-4D65-B579-44F5031F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1887" y="6356350"/>
            <a:ext cx="4828713" cy="365125"/>
          </a:xfrm>
        </p:spPr>
        <p:txBody>
          <a:bodyPr/>
          <a:lstStyle/>
          <a:p>
            <a:pPr rtl="0"/>
            <a:r>
              <a:rPr lang="en-US" sz="900" b="0" i="0" dirty="0">
                <a:effectLst/>
                <a:latin typeface="Arial" panose="020B0604020202020204" pitchFamily="34" charset="0"/>
              </a:rPr>
              <a:t>Images from : [1] </a:t>
            </a:r>
            <a:r>
              <a:rPr lang="en-US" sz="900" b="0" i="0" dirty="0" err="1">
                <a:effectLst/>
                <a:latin typeface="Arial" panose="020B0604020202020204" pitchFamily="34" charset="0"/>
              </a:rPr>
              <a:t>Shyam</a:t>
            </a:r>
            <a:r>
              <a:rPr lang="en-US" sz="900" b="0" i="0" dirty="0">
                <a:effectLst/>
                <a:latin typeface="Arial" panose="020B0604020202020204" pitchFamily="34" charset="0"/>
              </a:rPr>
              <a:t> G, Optical Character Recognition Using Image Processing</a:t>
            </a:r>
            <a:endParaRPr lang="fr-FR" noProof="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C981A6F-B6E2-464F-8E82-8C29594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1687F89-BB85-489F-80DE-4818B8D9717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918744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C9F744B3-0133-4D0F-87A3-196B9405EF45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90801"/>
            <a:ext cx="2895600" cy="148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DDE780E-3603-4E4E-B324-15B3A3B2678C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4022328"/>
            <a:ext cx="2882900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81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665" y="677071"/>
            <a:ext cx="5111750" cy="1204912"/>
          </a:xfrm>
        </p:spPr>
        <p:txBody>
          <a:bodyPr rtlCol="0"/>
          <a:lstStyle/>
          <a:p>
            <a:pPr rtl="0"/>
            <a:r>
              <a:rPr lang="fr-FR" dirty="0" err="1"/>
              <a:t>Denoising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66206"/>
            <a:ext cx="7861917" cy="1089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sz="1800" dirty="0"/>
              <a:t>“With the explosion in the number of digital images taken every day, the demand for more accurate and visually pleasing images is increasing.” </a:t>
            </a:r>
            <a:r>
              <a:rPr lang="en-US" sz="1800" dirty="0" err="1"/>
              <a:t>Linwei</a:t>
            </a:r>
            <a:r>
              <a:rPr lang="en-US" sz="1800" dirty="0"/>
              <a:t> Fan [2]</a:t>
            </a:r>
            <a:endParaRPr lang="fr-FR" sz="1800" noProof="1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5758" y="6356350"/>
            <a:ext cx="4873841" cy="365125"/>
          </a:xfrm>
        </p:spPr>
        <p:txBody>
          <a:bodyPr rtlCol="0"/>
          <a:lstStyle/>
          <a:p>
            <a:pPr rtl="0"/>
            <a:r>
              <a:rPr lang="en-US" sz="900" b="0" i="0" dirty="0">
                <a:effectLst/>
                <a:latin typeface="Arial" panose="020B0604020202020204" pitchFamily="34" charset="0"/>
              </a:rPr>
              <a:t>[2] Brief review of image denoising techniques</a:t>
            </a:r>
          </a:p>
          <a:p>
            <a:pPr rtl="0"/>
            <a:r>
              <a:rPr lang="fr-FR" sz="900" b="0" i="0" dirty="0">
                <a:effectLst/>
                <a:latin typeface="Arial" panose="020B0604020202020204" pitchFamily="34" charset="0"/>
              </a:rPr>
              <a:t>[3]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Approach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Preprocessing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in Offline Optical </a:t>
            </a:r>
            <a:r>
              <a:rPr lang="fr-FR" sz="900" b="0" i="0" dirty="0" err="1">
                <a:effectLst/>
                <a:latin typeface="Arial" panose="020B0604020202020204" pitchFamily="34" charset="0"/>
              </a:rPr>
              <a:t>Character</a:t>
            </a:r>
            <a:r>
              <a:rPr lang="fr-FR" sz="900" b="0" i="0" dirty="0">
                <a:effectLst/>
                <a:latin typeface="Arial" panose="020B0604020202020204" pitchFamily="34" charset="0"/>
              </a:rPr>
              <a:t> Recognition (OCR)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F0A9E21-E18F-4BBA-9AD5-2223E35AF4CA}"/>
              </a:ext>
            </a:extLst>
          </p:cNvPr>
          <p:cNvSpPr txBox="1">
            <a:spLocks/>
          </p:cNvSpPr>
          <p:nvPr/>
        </p:nvSpPr>
        <p:spPr>
          <a:xfrm>
            <a:off x="838199" y="3857293"/>
            <a:ext cx="7861917" cy="1089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Related work : </a:t>
            </a:r>
            <a:r>
              <a:rPr lang="fr-FR" sz="1800" dirty="0" err="1"/>
              <a:t>Raghunath</a:t>
            </a:r>
            <a:r>
              <a:rPr lang="en-US" sz="1800" dirty="0"/>
              <a:t> Dey [3]. Provides a summarize of different procedures and aspects of preprocessing for OCR</a:t>
            </a:r>
            <a:endParaRPr lang="fr-FR" sz="1800" noProof="1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7" y="3292039"/>
            <a:ext cx="3387571" cy="1325563"/>
          </a:xfrm>
        </p:spPr>
        <p:txBody>
          <a:bodyPr rtlCol="0"/>
          <a:lstStyle/>
          <a:p>
            <a:pPr rtl="0"/>
            <a:r>
              <a:rPr lang="fr-FR" dirty="0" err="1"/>
              <a:t>Project’s</a:t>
            </a:r>
            <a:r>
              <a:rPr lang="fr-FR" dirty="0"/>
              <a:t> goals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0696" y="1999557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sz="2400" dirty="0" err="1"/>
              <a:t>Implementation</a:t>
            </a:r>
            <a:endParaRPr lang="fr-FR" sz="24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0270" y="232898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 err="1"/>
              <a:t>Implements</a:t>
            </a:r>
            <a:r>
              <a:rPr lang="fr-FR" sz="1600" dirty="0"/>
              <a:t> </a:t>
            </a:r>
            <a:r>
              <a:rPr lang="fr-FR" sz="1600" dirty="0" err="1"/>
              <a:t>severals</a:t>
            </a:r>
            <a:r>
              <a:rPr lang="fr-FR" sz="1600" dirty="0"/>
              <a:t> </a:t>
            </a:r>
            <a:r>
              <a:rPr lang="fr-FR" sz="1600" dirty="0" err="1"/>
              <a:t>methods</a:t>
            </a:r>
            <a:r>
              <a:rPr lang="fr-FR" sz="1600" dirty="0"/>
              <a:t> of </a:t>
            </a:r>
            <a:r>
              <a:rPr lang="fr-FR" sz="1600" dirty="0" err="1"/>
              <a:t>denoising</a:t>
            </a:r>
            <a:r>
              <a:rPr lang="fr-FR" sz="1600" dirty="0"/>
              <a:t> on python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42355" y="3216357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 err="1"/>
              <a:t>Comparison</a:t>
            </a:r>
            <a:endParaRPr lang="fr-FR" sz="2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41929" y="354578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Compare </a:t>
            </a:r>
            <a:r>
              <a:rPr lang="fr-FR" sz="1600" dirty="0" err="1"/>
              <a:t>denosing</a:t>
            </a:r>
            <a:r>
              <a:rPr lang="fr-FR" sz="1600" dirty="0"/>
              <a:t> </a:t>
            </a:r>
            <a:r>
              <a:rPr lang="fr-FR" sz="1600" dirty="0" err="1"/>
              <a:t>methods</a:t>
            </a:r>
            <a:r>
              <a:rPr lang="fr-FR" sz="1600" dirty="0"/>
              <a:t> on a set of images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40696" y="4434737"/>
            <a:ext cx="5433204" cy="365125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 err="1"/>
              <a:t>Characters</a:t>
            </a:r>
            <a:r>
              <a:rPr lang="fr-FR" sz="2400" dirty="0"/>
              <a:t> recognition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40270" y="4764162"/>
            <a:ext cx="5431971" cy="557950"/>
          </a:xfrm>
        </p:spPr>
        <p:txBody>
          <a:bodyPr rtlCol="0">
            <a:normAutofit/>
          </a:bodyPr>
          <a:lstStyle/>
          <a:p>
            <a:pPr rtl="0"/>
            <a:r>
              <a:rPr lang="fr-FR" sz="1600" dirty="0"/>
              <a:t>Apply </a:t>
            </a:r>
            <a:r>
              <a:rPr lang="fr-FR" sz="1600" dirty="0" err="1"/>
              <a:t>character</a:t>
            </a:r>
            <a:r>
              <a:rPr lang="fr-FR" sz="1600" dirty="0"/>
              <a:t> recognition to </a:t>
            </a:r>
            <a:r>
              <a:rPr lang="fr-FR" sz="1600" dirty="0" err="1"/>
              <a:t>denoised</a:t>
            </a:r>
            <a:r>
              <a:rPr lang="fr-FR" sz="1600" dirty="0"/>
              <a:t> images </a:t>
            </a:r>
            <a:r>
              <a:rPr lang="fr-FR" sz="1600" dirty="0" err="1"/>
              <a:t>with</a:t>
            </a:r>
            <a:r>
              <a:rPr lang="fr-FR" sz="1600" dirty="0"/>
              <a:t> DNN</a:t>
            </a:r>
          </a:p>
        </p:txBody>
      </p:sp>
      <p:sp>
        <p:nvSpPr>
          <p:cNvPr id="20" name="Espace réservé de la date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fr-FR"/>
              <a:t>16/12/2022</a:t>
            </a: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fr-FR"/>
              <a:t>Project Presentation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48B3C-0825-412C-A873-A8B86B85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/>
              <a:t>Chars 74K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6DF2C-B4A7-448F-B3EE-24E827D6B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 err="1"/>
              <a:t>Characters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images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B674B0-B032-4DAC-8092-1CB088309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/>
              <a:t>Hand </a:t>
            </a:r>
            <a:r>
              <a:rPr lang="fr-FR" dirty="0" err="1"/>
              <a:t>drawn</a:t>
            </a:r>
            <a:r>
              <a:rPr lang="fr-FR" dirty="0"/>
              <a:t> </a:t>
            </a:r>
            <a:r>
              <a:rPr lang="fr-FR" dirty="0" err="1"/>
              <a:t>characters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658668-E0E9-4F41-80F5-FD2FF236CAF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algn="ctr"/>
            <a:r>
              <a:rPr lang="en-US" dirty="0" err="1"/>
              <a:t>synthesised</a:t>
            </a:r>
            <a:r>
              <a:rPr lang="en-US" dirty="0"/>
              <a:t> characters from computer fonts</a:t>
            </a:r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F12814AD-1D8D-4DBF-82E6-16E6E8B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B0B4D8D-C551-4D65-B579-44F5031F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http://www.ee.surrey.ac.uk/CVSSP/demos/chars74k/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C981A6F-B6E2-464F-8E82-8C29594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7</a:t>
            </a:fld>
            <a:endParaRPr lang="fr-FR" noProof="0"/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9339821A-172D-4659-B7CF-5B2FA1105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6288" y="3793319"/>
            <a:ext cx="2896671" cy="2172504"/>
          </a:xfrm>
        </p:spPr>
      </p:pic>
      <p:pic>
        <p:nvPicPr>
          <p:cNvPr id="19" name="Espace réservé du contenu 17">
            <a:extLst>
              <a:ext uri="{FF2B5EF4-FFF2-40B4-BE49-F238E27FC236}">
                <a16:creationId xmlns:a16="http://schemas.microsoft.com/office/drawing/2014/main" id="{1DAC69C4-8295-4C39-A82D-27C78D3C43F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8717132" y="3971715"/>
            <a:ext cx="1776273" cy="1776273"/>
          </a:xfr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CFB30ED-94A0-432A-8B22-FF8A7E01B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813" y="3880240"/>
            <a:ext cx="1021055" cy="19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3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fr-FR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7517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6430C-1F63-4C59-A33B-BEBE28E3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37" y="1174749"/>
            <a:ext cx="8421688" cy="1325563"/>
          </a:xfrm>
        </p:spPr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noise to images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DB238-82B2-491C-B82B-E4F38911F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5187" y="2890839"/>
            <a:ext cx="2141625" cy="823912"/>
          </a:xfrm>
        </p:spPr>
        <p:txBody>
          <a:bodyPr/>
          <a:lstStyle/>
          <a:p>
            <a:pPr algn="ctr"/>
            <a:r>
              <a:rPr lang="fr-FR" dirty="0" err="1"/>
              <a:t>Gaussian</a:t>
            </a:r>
            <a:r>
              <a:rPr lang="fr-FR" dirty="0"/>
              <a:t> noise</a:t>
            </a:r>
          </a:p>
          <a:p>
            <a:pPr algn="ctr"/>
            <a:r>
              <a:rPr lang="fr-FR" dirty="0" err="1"/>
              <a:t>Mean</a:t>
            </a:r>
            <a:r>
              <a:rPr lang="fr-FR" dirty="0"/>
              <a:t>=0.3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64ED288-C77B-481D-A3AC-C75EE4CAD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54459" y="2890839"/>
            <a:ext cx="3943627" cy="823912"/>
          </a:xfrm>
        </p:spPr>
        <p:txBody>
          <a:bodyPr/>
          <a:lstStyle/>
          <a:p>
            <a:r>
              <a:rPr lang="fr-FR" dirty="0"/>
              <a:t>Pepper noise</a:t>
            </a:r>
          </a:p>
          <a:p>
            <a:r>
              <a:rPr lang="fr-FR" dirty="0" err="1"/>
              <a:t>Amount</a:t>
            </a:r>
            <a:r>
              <a:rPr lang="fr-FR" dirty="0"/>
              <a:t>=0,1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FECC58-1142-487B-861D-64D4DB8B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16/12/2022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DB18A6-21EF-4C02-860A-0F0D89C2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Project Presentation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CA7CE1-2D6D-4D06-A23B-53C0F7E2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3C6DB8-E576-4EA4-B4F7-B5152BF7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3" t="29385" r="39221" b="27897"/>
          <a:stretch/>
        </p:blipFill>
        <p:spPr>
          <a:xfrm>
            <a:off x="1265677" y="3947716"/>
            <a:ext cx="2124020" cy="1998662"/>
          </a:xfrm>
          <a:prstGeom prst="rect">
            <a:avLst/>
          </a:prstGeo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496DFC04-C3F5-48CB-AACE-2A8D00D49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534" t="29515" r="55655" b="29321"/>
          <a:stretch/>
        </p:blipFill>
        <p:spPr>
          <a:xfrm>
            <a:off x="5025187" y="3947716"/>
            <a:ext cx="2141625" cy="1998662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6F2B7EC6-6493-4BF5-AB96-364874A74F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12401" t="16181" r="62063" b="41100"/>
          <a:stretch/>
        </p:blipFill>
        <p:spPr>
          <a:xfrm>
            <a:off x="8802302" y="3967161"/>
            <a:ext cx="2123971" cy="1998662"/>
          </a:xfrm>
          <a:prstGeom prst="rect">
            <a:avLst/>
          </a:prstGeom>
        </p:spPr>
      </p:pic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4BFF973E-E43B-4EE8-B162-3D5EA9F42304}"/>
              </a:ext>
            </a:extLst>
          </p:cNvPr>
          <p:cNvSpPr txBox="1">
            <a:spLocks/>
          </p:cNvSpPr>
          <p:nvPr/>
        </p:nvSpPr>
        <p:spPr>
          <a:xfrm>
            <a:off x="1256874" y="2890839"/>
            <a:ext cx="214162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33217253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122</TotalTime>
  <Words>672</Words>
  <Application>Microsoft Office PowerPoint</Application>
  <PresentationFormat>Grand écran</PresentationFormat>
  <Paragraphs>178</Paragraphs>
  <Slides>18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Tenorite</vt:lpstr>
      <vt:lpstr>Monoligne</vt:lpstr>
      <vt:lpstr>Denoising methods for character recognition</vt:lpstr>
      <vt:lpstr>Contents</vt:lpstr>
      <vt:lpstr>Background</vt:lpstr>
      <vt:lpstr>Optical character recognition</vt:lpstr>
      <vt:lpstr>Denoising</vt:lpstr>
      <vt:lpstr>Project’s goals</vt:lpstr>
      <vt:lpstr>Chars 74K Dataset</vt:lpstr>
      <vt:lpstr>Methods</vt:lpstr>
      <vt:lpstr>Add noise to images</vt:lpstr>
      <vt:lpstr>spatial Filters</vt:lpstr>
      <vt:lpstr>Transform domain filtering</vt:lpstr>
      <vt:lpstr>Results</vt:lpstr>
      <vt:lpstr>Metrics results</vt:lpstr>
      <vt:lpstr>DNN Deep Neural Network</vt:lpstr>
      <vt:lpstr>Further work</vt:lpstr>
      <vt:lpstr>Improvements</vt:lpstr>
      <vt:lpstr>References</vt:lpstr>
      <vt:lpstr>Comparaison des marchés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methods for character recognition</dc:title>
  <dc:creator>Hugo Vanhille</dc:creator>
  <cp:lastModifiedBy>Hugo Vanhille</cp:lastModifiedBy>
  <cp:revision>13</cp:revision>
  <dcterms:created xsi:type="dcterms:W3CDTF">2022-12-15T05:46:04Z</dcterms:created>
  <dcterms:modified xsi:type="dcterms:W3CDTF">2022-12-15T07:48:35Z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